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98" r:id="rId3"/>
    <p:sldId id="362" r:id="rId4"/>
    <p:sldId id="363" r:id="rId5"/>
    <p:sldId id="364" r:id="rId6"/>
    <p:sldId id="365" r:id="rId7"/>
    <p:sldId id="366" r:id="rId8"/>
    <p:sldId id="367" r:id="rId9"/>
    <p:sldId id="387" r:id="rId10"/>
    <p:sldId id="312" r:id="rId11"/>
    <p:sldId id="369" r:id="rId12"/>
    <p:sldId id="370" r:id="rId13"/>
    <p:sldId id="371" r:id="rId14"/>
    <p:sldId id="265"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386"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D6052-FA63-4551-83A8-054B46C4EC5E}" type="datetimeFigureOut">
              <a:rPr lang="ru-RU" smtClean="0"/>
              <a:pPr/>
              <a:t>10.10.2024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66C17B-5C2D-4A81-AD9D-86F39BA9C57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066C17B-5C2D-4A81-AD9D-86F39BA9C578}" type="slidenum">
              <a:rPr lang="ru-RU" smtClean="0"/>
              <a:pPr/>
              <a:t>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0E131819-079F-4549-BA86-14E050C91CF7}" type="datetimeFigureOut">
              <a:rPr lang="ru-RU" smtClean="0"/>
              <a:pPr/>
              <a:t>10.10.2024</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C50ED2C3-4237-4D55-AB3F-36AE1313E453}"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0E131819-079F-4549-BA86-14E050C91CF7}" type="datetimeFigureOut">
              <a:rPr lang="ru-RU" smtClean="0"/>
              <a:pPr/>
              <a:t>10.10.2024</a:t>
            </a:fld>
            <a:endParaRPr lang="ru-RU"/>
          </a:p>
        </p:txBody>
      </p:sp>
      <p:sp>
        <p:nvSpPr>
          <p:cNvPr id="9" name="Номер слайда 8"/>
          <p:cNvSpPr>
            <a:spLocks noGrp="1"/>
          </p:cNvSpPr>
          <p:nvPr>
            <p:ph type="sldNum" sz="quarter" idx="15"/>
          </p:nvPr>
        </p:nvSpPr>
        <p:spPr/>
        <p:txBody>
          <a:bodyPr rtlCol="0"/>
          <a:lstStyle/>
          <a:p>
            <a:fld id="{C50ED2C3-4237-4D55-AB3F-36AE1313E453}"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0E131819-079F-4549-BA86-14E050C91CF7}" type="datetimeFigureOut">
              <a:rPr lang="ru-RU" smtClean="0"/>
              <a:pPr/>
              <a:t>10.10.2024</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C50ED2C3-4237-4D55-AB3F-36AE1313E453}"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0E131819-079F-4549-BA86-14E050C91CF7}" type="datetimeFigureOut">
              <a:rPr lang="ru-RU" smtClean="0"/>
              <a:pPr/>
              <a:t>10.10.2024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0ED2C3-4237-4D55-AB3F-36AE1313E453}"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0E131819-079F-4549-BA86-14E050C91CF7}" type="datetimeFigureOut">
              <a:rPr lang="ru-RU" smtClean="0"/>
              <a:pPr/>
              <a:t>10.10.2024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50ED2C3-4237-4D55-AB3F-36AE1313E453}"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0E131819-079F-4549-BA86-14E050C91CF7}" type="datetimeFigureOut">
              <a:rPr lang="ru-RU" smtClean="0"/>
              <a:pPr/>
              <a:t>10.10.2024</a:t>
            </a:fld>
            <a:endParaRPr lang="ru-RU"/>
          </a:p>
        </p:txBody>
      </p:sp>
      <p:sp>
        <p:nvSpPr>
          <p:cNvPr id="7" name="Номер слайда 6"/>
          <p:cNvSpPr>
            <a:spLocks noGrp="1"/>
          </p:cNvSpPr>
          <p:nvPr>
            <p:ph type="sldNum" sz="quarter" idx="11"/>
          </p:nvPr>
        </p:nvSpPr>
        <p:spPr/>
        <p:txBody>
          <a:bodyPr rtlCol="0"/>
          <a:lstStyle/>
          <a:p>
            <a:fld id="{C50ED2C3-4237-4D55-AB3F-36AE1313E453}"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E131819-079F-4549-BA86-14E050C91CF7}" type="datetimeFigureOut">
              <a:rPr lang="ru-RU" smtClean="0"/>
              <a:pPr/>
              <a:t>10.10.2024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50ED2C3-4237-4D55-AB3F-36AE1313E45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0E131819-079F-4549-BA86-14E050C91CF7}" type="datetimeFigureOut">
              <a:rPr lang="ru-RU" smtClean="0"/>
              <a:pPr/>
              <a:t>10.10.2024</a:t>
            </a:fld>
            <a:endParaRPr lang="ru-RU"/>
          </a:p>
        </p:txBody>
      </p:sp>
      <p:sp>
        <p:nvSpPr>
          <p:cNvPr id="22" name="Номер слайда 21"/>
          <p:cNvSpPr>
            <a:spLocks noGrp="1"/>
          </p:cNvSpPr>
          <p:nvPr>
            <p:ph type="sldNum" sz="quarter" idx="15"/>
          </p:nvPr>
        </p:nvSpPr>
        <p:spPr/>
        <p:txBody>
          <a:bodyPr rtlCol="0"/>
          <a:lstStyle/>
          <a:p>
            <a:fld id="{C50ED2C3-4237-4D55-AB3F-36AE1313E453}"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0E131819-079F-4549-BA86-14E050C91CF7}" type="datetimeFigureOut">
              <a:rPr lang="ru-RU" smtClean="0"/>
              <a:pPr/>
              <a:t>10.10.2024</a:t>
            </a:fld>
            <a:endParaRPr lang="ru-RU"/>
          </a:p>
        </p:txBody>
      </p:sp>
      <p:sp>
        <p:nvSpPr>
          <p:cNvPr id="18" name="Номер слайда 17"/>
          <p:cNvSpPr>
            <a:spLocks noGrp="1"/>
          </p:cNvSpPr>
          <p:nvPr>
            <p:ph type="sldNum" sz="quarter" idx="11"/>
          </p:nvPr>
        </p:nvSpPr>
        <p:spPr/>
        <p:txBody>
          <a:bodyPr rtlCol="0"/>
          <a:lstStyle/>
          <a:p>
            <a:fld id="{C50ED2C3-4237-4D55-AB3F-36AE1313E453}"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E131819-079F-4549-BA86-14E050C91CF7}" type="datetimeFigureOut">
              <a:rPr lang="ru-RU" smtClean="0"/>
              <a:pPr/>
              <a:t>10.10.2024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0ED2C3-4237-4D55-AB3F-36AE1313E45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E131819-079F-4549-BA86-14E050C91CF7}" type="datetimeFigureOut">
              <a:rPr lang="ru-RU" smtClean="0"/>
              <a:pPr/>
              <a:t>10.10.2024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0ED2C3-4237-4D55-AB3F-36AE1313E45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E131819-079F-4549-BA86-14E050C91CF7}" type="datetimeFigureOut">
              <a:rPr lang="ru-RU" smtClean="0"/>
              <a:pPr/>
              <a:t>10.10.2024</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50ED2C3-4237-4D55-AB3F-36AE1313E45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0"/>
            <a:ext cx="7467600" cy="2368544"/>
          </a:xfrm>
        </p:spPr>
        <p:txBody>
          <a:bodyPr>
            <a:normAutofit/>
          </a:bodyPr>
          <a:lstStyle/>
          <a:p>
            <a:pPr algn="ctr"/>
            <a:r>
              <a:rPr lang="ru-RU" sz="3200" dirty="0" smtClean="0">
                <a:solidFill>
                  <a:schemeClr val="tx1"/>
                </a:solidFill>
                <a:latin typeface="Times New Roman" pitchFamily="18" charset="0"/>
                <a:cs typeface="Times New Roman" pitchFamily="18" charset="0"/>
              </a:rPr>
              <a:t>II- </a:t>
            </a:r>
            <a:r>
              <a:rPr lang="kk-KZ" sz="3200" dirty="0" smtClean="0">
                <a:solidFill>
                  <a:schemeClr val="tx1"/>
                </a:solidFill>
                <a:latin typeface="Times New Roman" pitchFamily="18" charset="0"/>
                <a:cs typeface="Times New Roman" pitchFamily="18" charset="0"/>
              </a:rPr>
              <a:t>тарау арғытүріктердің мәдениеті</a:t>
            </a:r>
            <a:br>
              <a:rPr lang="kk-KZ" sz="3200" dirty="0" smtClean="0">
                <a:solidFill>
                  <a:schemeClr val="tx1"/>
                </a:solidFill>
                <a:latin typeface="Times New Roman" pitchFamily="18" charset="0"/>
                <a:cs typeface="Times New Roman" pitchFamily="18" charset="0"/>
              </a:rPr>
            </a:br>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r>
              <a:rPr lang="en-US" sz="3200" dirty="0" smtClean="0">
                <a:solidFill>
                  <a:schemeClr val="tx1"/>
                </a:solidFill>
                <a:latin typeface="Times New Roman" pitchFamily="18" charset="0"/>
                <a:cs typeface="Times New Roman" pitchFamily="18" charset="0"/>
              </a:rPr>
              <a:t>6-</a:t>
            </a:r>
            <a:r>
              <a:rPr lang="kk-KZ" sz="3200" dirty="0" smtClean="0">
                <a:solidFill>
                  <a:schemeClr val="tx1"/>
                </a:solidFill>
                <a:latin typeface="Times New Roman" pitchFamily="18" charset="0"/>
                <a:cs typeface="Times New Roman" pitchFamily="18" charset="0"/>
              </a:rPr>
              <a:t>дәріс қазақстан көшпенділерінінң мәдениеті</a:t>
            </a:r>
            <a:endParaRPr lang="ru-RU" sz="3200" b="1" dirty="0">
              <a:solidFill>
                <a:schemeClr val="tx1"/>
              </a:solidFill>
              <a:latin typeface="Times New Roman" pitchFamily="18" charset="0"/>
              <a:cs typeface="Times New Roman" pitchFamily="18" charset="0"/>
            </a:endParaRPr>
          </a:p>
        </p:txBody>
      </p:sp>
      <p:sp>
        <p:nvSpPr>
          <p:cNvPr id="3" name="Подзаголовок 2"/>
          <p:cNvSpPr>
            <a:spLocks noGrp="1"/>
          </p:cNvSpPr>
          <p:nvPr>
            <p:ph sz="quarter" idx="1"/>
          </p:nvPr>
        </p:nvSpPr>
        <p:spPr>
          <a:xfrm>
            <a:off x="457200" y="2714620"/>
            <a:ext cx="7901014" cy="3759332"/>
          </a:xfrm>
        </p:spPr>
        <p:txBody>
          <a:bodyPr>
            <a:normAutofit/>
          </a:bodyPr>
          <a:lstStyle/>
          <a:p>
            <a:pPr marL="457200" indent="-457200">
              <a:buNone/>
            </a:pPr>
            <a:r>
              <a:rPr lang="ru-RU" b="1" dirty="0" err="1" smtClean="0">
                <a:latin typeface="Times New Roman" pitchFamily="18" charset="0"/>
                <a:cs typeface="Times New Roman" pitchFamily="18" charset="0"/>
              </a:rPr>
              <a:t>Дәрістің сұрақтары:</a:t>
            </a:r>
            <a:endParaRPr lang="kk-KZ" dirty="0" smtClean="0">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Ежелгі Қазақстан аумағындағы архаикалық мәдениет;</a:t>
            </a:r>
            <a:endParaRPr lang="ru-RU" dirty="0" smtClean="0">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Номадизм мәдениеттің түрі ретінде. Қазақстан аумағындағы ежелгі көшпелілер мәдениеті</a:t>
            </a:r>
            <a:endParaRPr lang="ru-RU"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lgn="ctr"/>
            <a:r>
              <a:rPr lang="kk-KZ" sz="2400" dirty="0" smtClean="0">
                <a:solidFill>
                  <a:schemeClr val="tx1"/>
                </a:solidFill>
                <a:latin typeface="Times New Roman" pitchFamily="18" charset="0"/>
                <a:cs typeface="Times New Roman" pitchFamily="18" charset="0"/>
              </a:rPr>
              <a:t>1.Ежелгі Қазақстан аумағындағы архаикалық мәдениет;</a:t>
            </a:r>
            <a:r>
              <a:rPr lang="ru-RU" sz="2400" dirty="0" smtClean="0">
                <a:solidFill>
                  <a:schemeClr val="tx1"/>
                </a:solidFill>
                <a:latin typeface="Times New Roman" pitchFamily="18" charset="0"/>
                <a:cs typeface="Times New Roman" pitchFamily="18" charset="0"/>
              </a:rPr>
              <a:t/>
            </a:r>
            <a:br>
              <a:rPr lang="ru-RU" sz="2400" dirty="0" smtClean="0">
                <a:solidFill>
                  <a:schemeClr val="tx1"/>
                </a:solidFill>
                <a:latin typeface="Times New Roman" pitchFamily="18" charset="0"/>
                <a:cs typeface="Times New Roman" pitchFamily="18" charset="0"/>
              </a:rPr>
            </a:br>
            <a:endParaRPr lang="ru-RU" sz="2400" b="1" dirty="0">
              <a:solidFill>
                <a:schemeClr val="tx1"/>
              </a:solidFill>
              <a:latin typeface="Times New Roman" pitchFamily="18" charset="0"/>
              <a:cs typeface="Times New Roman" pitchFamily="18" charset="0"/>
            </a:endParaRPr>
          </a:p>
        </p:txBody>
      </p:sp>
      <p:sp>
        <p:nvSpPr>
          <p:cNvPr id="4" name="Содержимое 3"/>
          <p:cNvSpPr>
            <a:spLocks noGrp="1"/>
          </p:cNvSpPr>
          <p:nvPr>
            <p:ph sz="quarter" idx="1"/>
          </p:nvPr>
        </p:nvSpPr>
        <p:spPr>
          <a:xfrm>
            <a:off x="457200" y="1285860"/>
            <a:ext cx="8258204" cy="5188092"/>
          </a:xfrm>
        </p:spPr>
        <p:txBody>
          <a:bodyPr>
            <a:normAutofit/>
          </a:bodyPr>
          <a:lstStyle/>
          <a:p>
            <a:r>
              <a:rPr lang="ru-RU" sz="2000" b="1" dirty="0" err="1" smtClean="0">
                <a:latin typeface="Times New Roman" pitchFamily="18" charset="0"/>
                <a:cs typeface="Times New Roman" pitchFamily="18" charset="0"/>
              </a:rPr>
              <a:t>Архаикалық мәдениет </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адамзат</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мәдениетінің бастамасы</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Ол</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қашан және қай жерде</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пайда</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болды</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Бұл сұрақтарға нақты жауап</a:t>
            </a:r>
            <a:r>
              <a:rPr lang="ru-RU" sz="2000" b="1" dirty="0" smtClean="0">
                <a:latin typeface="Times New Roman" pitchFamily="18" charset="0"/>
                <a:cs typeface="Times New Roman" pitchFamily="18" charset="0"/>
              </a:rPr>
              <a:t> беру </a:t>
            </a:r>
            <a:r>
              <a:rPr lang="ru-RU" sz="2000" b="1" dirty="0" err="1" smtClean="0">
                <a:latin typeface="Times New Roman" pitchFamily="18" charset="0"/>
                <a:cs typeface="Times New Roman" pitchFamily="18" charset="0"/>
              </a:rPr>
              <a:t>оңайлыққа соқпайды</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өйткені адамңың қалыптасу процесінің тарихы</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тереңде </a:t>
            </a:r>
            <a:r>
              <a:rPr lang="ru-RU" sz="2000" b="1" dirty="0" err="1" smtClean="0">
                <a:latin typeface="Times New Roman" pitchFamily="18" charset="0"/>
                <a:cs typeface="Times New Roman" pitchFamily="18" charset="0"/>
              </a:rPr>
              <a:t>жатыр</a:t>
            </a:r>
            <a:r>
              <a:rPr lang="ru-RU" sz="2000" b="1" dirty="0" smtClean="0">
                <a:latin typeface="Times New Roman" pitchFamily="18" charset="0"/>
                <a:cs typeface="Times New Roman" pitchFamily="18" charset="0"/>
              </a:rPr>
              <a:t>.</a:t>
            </a:r>
            <a:endParaRPr lang="kk-KZ" sz="2200" dirty="0" smtClean="0">
              <a:latin typeface="Times New Roman" pitchFamily="18" charset="0"/>
              <a:cs typeface="Times New Roman" pitchFamily="18" charset="0"/>
            </a:endParaRPr>
          </a:p>
          <a:p>
            <a:r>
              <a:rPr lang="kk-KZ" sz="2200" dirty="0" smtClean="0">
                <a:latin typeface="Times New Roman" pitchFamily="18" charset="0"/>
                <a:cs typeface="Times New Roman" pitchFamily="18" charset="0"/>
              </a:rPr>
              <a:t>Адамзат </a:t>
            </a:r>
            <a:r>
              <a:rPr lang="kk-KZ" sz="2200" dirty="0" smtClean="0">
                <a:latin typeface="Times New Roman" pitchFamily="18" charset="0"/>
                <a:cs typeface="Times New Roman" pitchFamily="18" charset="0"/>
              </a:rPr>
              <a:t>тарихының тас дәуірі, мыс (қола) және темір дәуірі болып үш кезеңге бөлінетіні белгілі. Соның алғашқы кезеңінде өмір сүрген адамдардың тастан құрал жасап, ол құралдардың археологиялық қазба жұмыстарының барысында бізге жетуі «тас дәуірі» деп аталатын шартты атаудың шығуына себеп болды. Осы дәуірдің өзі үш кезеңге бөлінді: </a:t>
            </a:r>
            <a:r>
              <a:rPr lang="kk-KZ" sz="2200" b="1" dirty="0" smtClean="0">
                <a:latin typeface="Times New Roman" pitchFamily="18" charset="0"/>
                <a:cs typeface="Times New Roman" pitchFamily="18" charset="0"/>
              </a:rPr>
              <a:t>Палеолит</a:t>
            </a:r>
            <a:r>
              <a:rPr lang="kk-KZ" sz="2200" dirty="0" smtClean="0">
                <a:latin typeface="Times New Roman" pitchFamily="18" charset="0"/>
                <a:cs typeface="Times New Roman" pitchFamily="18" charset="0"/>
              </a:rPr>
              <a:t> -бастапқы, ежелгі; </a:t>
            </a:r>
            <a:r>
              <a:rPr lang="kk-KZ" sz="2200" b="1" dirty="0" smtClean="0">
                <a:latin typeface="Times New Roman" pitchFamily="18" charset="0"/>
                <a:cs typeface="Times New Roman" pitchFamily="18" charset="0"/>
              </a:rPr>
              <a:t>мезолит</a:t>
            </a:r>
            <a:r>
              <a:rPr lang="kk-KZ" sz="2200" dirty="0" smtClean="0">
                <a:latin typeface="Times New Roman" pitchFamily="18" charset="0"/>
                <a:cs typeface="Times New Roman" pitchFamily="18" charset="0"/>
              </a:rPr>
              <a:t> – орталық,; </a:t>
            </a:r>
            <a:r>
              <a:rPr lang="kk-KZ" sz="2200" b="1" dirty="0" smtClean="0">
                <a:latin typeface="Times New Roman" pitchFamily="18" charset="0"/>
                <a:cs typeface="Times New Roman" pitchFamily="18" charset="0"/>
              </a:rPr>
              <a:t>неолит</a:t>
            </a:r>
            <a:r>
              <a:rPr lang="kk-KZ" sz="2200" dirty="0" smtClean="0">
                <a:latin typeface="Times New Roman" pitchFamily="18" charset="0"/>
                <a:cs typeface="Times New Roman" pitchFamily="18" charset="0"/>
              </a:rPr>
              <a:t> – соңғы кезең. </a:t>
            </a:r>
          </a:p>
          <a:p>
            <a:r>
              <a:rPr lang="kk-KZ" sz="2200" dirty="0" smtClean="0">
                <a:latin typeface="Times New Roman" pitchFamily="18" charset="0"/>
                <a:cs typeface="Times New Roman" pitchFamily="18" charset="0"/>
              </a:rPr>
              <a:t>Бұл кездерде адам баласы дамудың аса ұзаққа созылған азапты жолын өтті. Осы жолда олар үнемі ізденіп, тіршілік тәжірибелерін жетілдіріп, табиғатпен тіл табыса білді. </a:t>
            </a:r>
            <a:endParaRPr lang="ru-RU" sz="22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214290"/>
            <a:ext cx="8786842" cy="6429420"/>
          </a:xfrm>
        </p:spPr>
        <p:txBody>
          <a:bodyPr>
            <a:normAutofit fontScale="92500" lnSpcReduction="10000"/>
          </a:bodyPr>
          <a:lstStyle/>
          <a:p>
            <a:pPr algn="just"/>
            <a:r>
              <a:rPr lang="kk-KZ" dirty="0" smtClean="0">
                <a:latin typeface="Times New Roman" pitchFamily="18" charset="0"/>
                <a:cs typeface="Times New Roman" pitchFamily="18" charset="0"/>
              </a:rPr>
              <a:t>Біздің заманымыздан бұрынғы 5 мың жылдықта басталған </a:t>
            </a:r>
            <a:r>
              <a:rPr lang="kk-KZ" b="1" dirty="0" smtClean="0">
                <a:latin typeface="Times New Roman" pitchFamily="18" charset="0"/>
                <a:cs typeface="Times New Roman" pitchFamily="18" charset="0"/>
              </a:rPr>
              <a:t>неолит</a:t>
            </a:r>
            <a:r>
              <a:rPr lang="kk-KZ" dirty="0" smtClean="0">
                <a:latin typeface="Times New Roman" pitchFamily="18" charset="0"/>
                <a:cs typeface="Times New Roman" pitchFamily="18" charset="0"/>
              </a:rPr>
              <a:t> тас құралдарын барынша пайдаланған дәуір болды. Бұл кезде еңбек құралдары  жетілдіріліп, жаңадан бұрғылау, тастарды тегістеу, ағашты арамен кесу сияқты жаңа технологиялық </a:t>
            </a:r>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істер қолданылған. Қиын өңделетін тастар бірте-бірте тұрмысқа, шаруашылыққа пайдаланылды, тас балталар, кетпендер, келілер, дән үккіштер, келсаптар жасала бастады</a:t>
            </a:r>
            <a:r>
              <a:rPr lang="kk-KZ" dirty="0" smtClean="0">
                <a:latin typeface="Times New Roman" pitchFamily="18" charset="0"/>
                <a:cs typeface="Times New Roman" pitchFamily="18" charset="0"/>
              </a:rPr>
              <a:t>.</a:t>
            </a:r>
          </a:p>
          <a:p>
            <a:pPr algn="just"/>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Неолит дәуірінде Қазақстан жерінде кен кәсібі мен тоқымашылықтың бастамалары дүниеге келген. Сонымен қатар керамикалық ыдыс жасау іске аса бастады. Әлеуметтік жағынан алғанда неолит дәуірі аналық рулық қауым дәуірі еді. Онда бірігіп еңбек ету және өндіріс құрал-жабдықтарына ортақ меншік үстем болды. Осы кезде тайпа бірлестіктері құрылды. Тайпалар туыстық жағына және шаруашылықтың түріне қарай құрылды. Ежелгі қазақ жеріндегі тайпалар аңшылықпен, балық аулаумен, өсімдіктерді жинаумен шұғылданған. Сөйтіп, өндіруші шаруашылық пайда болды. Бұл өндіруші шаруашылық табиғаттың дайын өнімдерін иемдену орнына – жиын-терін мен аң </a:t>
            </a:r>
            <a:r>
              <a:rPr lang="kk-KZ" dirty="0" smtClean="0">
                <a:latin typeface="Times New Roman" pitchFamily="18" charset="0"/>
                <a:cs typeface="Times New Roman" pitchFamily="18" charset="0"/>
              </a:rPr>
              <a:t>аулауды әелді.Қазіргі </a:t>
            </a:r>
            <a:r>
              <a:rPr lang="kk-KZ" dirty="0" smtClean="0">
                <a:latin typeface="Times New Roman" pitchFamily="18" charset="0"/>
                <a:cs typeface="Times New Roman" pitchFamily="18" charset="0"/>
              </a:rPr>
              <a:t>уақытта Қазақстан жерінде 600-дей ескерткіш қалдықтары сақталған.</a:t>
            </a:r>
            <a:endParaRPr lang="ru-RU" b="1" dirty="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14282" y="428604"/>
            <a:ext cx="8143932" cy="6045348"/>
          </a:xfrm>
        </p:spPr>
        <p:txBody>
          <a:bodyPr>
            <a:normAutofit/>
          </a:bodyPr>
          <a:lstStyle/>
          <a:p>
            <a:pPr algn="just"/>
            <a:r>
              <a:rPr lang="kk-KZ" dirty="0" smtClean="0">
                <a:latin typeface="Times New Roman" pitchFamily="18" charset="0"/>
                <a:cs typeface="Times New Roman" pitchFamily="18" charset="0"/>
              </a:rPr>
              <a:t>Біздің заманымыздан бұрынғы екі мың жылдықта ежелгі Қазақстан аумағында мал және егіншілік шаруашылығымен қоса металл өңдеу кәсібі дами бастады. Мұның өзі Қазақстан жеріндегі әлеуметтік-экономикалық жағдайларды өзгертуге жол ашты. Мал өсіруші тайпалар ірі және қуатты бірлестіктер құрды. Бұлардың арасында әр түрлі себептермен келіспеушіліктер болып, қарулы қақтығыстар да орын алды. Қару енді жабайы аңдарды аулау үшін ғана емес, сонымен қатар тайпалардың соқтығыстарына да жиі қолданылатын болды. Қару жасау бірте-бірте металл өңдеудің дербес саласына айналды.</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7972452" cy="6188224"/>
          </a:xfrm>
        </p:spPr>
        <p:txBody>
          <a:bodyPr>
            <a:normAutofit fontScale="92500"/>
          </a:bodyPr>
          <a:lstStyle/>
          <a:p>
            <a:pPr algn="just"/>
            <a:r>
              <a:rPr lang="kk-KZ" dirty="0" smtClean="0">
                <a:latin typeface="Times New Roman" pitchFamily="18" charset="0"/>
                <a:cs typeface="Times New Roman" pitchFamily="18" charset="0"/>
              </a:rPr>
              <a:t>Б.з.б. 2 мың жылдықтың ортасында Қазақстан тайпалары қола заттарын жасауды меңгерген. </a:t>
            </a:r>
            <a:r>
              <a:rPr lang="kk-KZ" dirty="0" smtClean="0">
                <a:latin typeface="Times New Roman" pitchFamily="18" charset="0"/>
                <a:cs typeface="Times New Roman" pitchFamily="18" charset="0"/>
              </a:rPr>
              <a:t>Мыспен </a:t>
            </a:r>
            <a:r>
              <a:rPr lang="kk-KZ" dirty="0" smtClean="0">
                <a:latin typeface="Times New Roman" pitchFamily="18" charset="0"/>
                <a:cs typeface="Times New Roman" pitchFamily="18" charset="0"/>
              </a:rPr>
              <a:t>салыстырғанда қола өте қатты және балқыту температурасы төмен, түсі алтын сияқты әдемі болып келеді. Ол еңбек құралдары мен қару жасау үшін қолданылатын негізгі шикізат болып табылды. Қазақстан жеріндегі ертедегі адамдар түсті металдар өңдеуге, әсіресе мал  өсіруге мықтап көңіл бөлген. Сөйтіп, б.з.б. 2 мың жылдықтың аяғында – I мың жылдықтың басында дала халықтары шаруашылықтың жаңа түрі - көшпелі мал шаруашылығына ауысады.</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Қола дәуірінде Сібірдің, Қазақстанның және Орта Азияның кең-байтақ далаларын тегі және тарихи тағдырының ортақтығы жағынан туыс тайпалар мекендеді. Бұл тайпалар бір үлгідегі, бір-біріне ұқсас мәдениет қалдырды. Олар қалдырған ескерткіштердің табылған жері Сібірдегі Ачинск қаласы маңындағы  Андронов селосының атымен ғылымда шартты түрде </a:t>
            </a:r>
            <a:r>
              <a:rPr lang="kk-KZ" b="1" dirty="0" smtClean="0">
                <a:latin typeface="Times New Roman" pitchFamily="18" charset="0"/>
                <a:cs typeface="Times New Roman" pitchFamily="18" charset="0"/>
              </a:rPr>
              <a:t>«Андронов мәдениеті» </a:t>
            </a:r>
            <a:r>
              <a:rPr lang="kk-KZ" dirty="0" smtClean="0">
                <a:latin typeface="Times New Roman" pitchFamily="18" charset="0"/>
                <a:cs typeface="Times New Roman" pitchFamily="18" charset="0"/>
              </a:rPr>
              <a:t>деп аталды.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42844" y="142852"/>
            <a:ext cx="8572560" cy="6331100"/>
          </a:xfrm>
        </p:spPr>
        <p:txBody>
          <a:bodyPr>
            <a:noAutofit/>
          </a:bodyPr>
          <a:lstStyle/>
          <a:p>
            <a:pPr algn="just"/>
            <a:r>
              <a:rPr lang="kk-KZ" sz="2000" b="1" dirty="0" smtClean="0">
                <a:latin typeface="Times New Roman" pitchFamily="18" charset="0"/>
                <a:cs typeface="Times New Roman" pitchFamily="18" charset="0"/>
              </a:rPr>
              <a:t>Андронов мәдениетінің </a:t>
            </a:r>
            <a:r>
              <a:rPr lang="kk-KZ" sz="2000" dirty="0" smtClean="0">
                <a:latin typeface="Times New Roman" pitchFamily="18" charset="0"/>
                <a:cs typeface="Times New Roman" pitchFamily="18" charset="0"/>
              </a:rPr>
              <a:t>негізгі орталықтарының бірі-Қазақстан Жері. Археологиялық деректерге қарағанда, Андронов мәдениеті дәуірінде халықтың басым көпшілігі отырықшылықта өмір сүрген. Өзендердің, көлдердің жағасындағы жайылымы мол жерлерге орналасқан патриархаттық отбасылардың үйлері мен үлкен жер төлелері болған. Олардың жанынан әр түрлі шаруашылық жайлар мен мал қамайтын орындар салынған. Өйткені, бұл кезде мал бағу кәсібі басымырақ еді. Тайпалар малшылық-егіншілікпен аралас шұғылданды.</a:t>
            </a:r>
            <a:endParaRPr lang="ru-RU" sz="2000" dirty="0" smtClean="0">
              <a:latin typeface="Times New Roman" pitchFamily="18" charset="0"/>
              <a:cs typeface="Times New Roman" pitchFamily="18" charset="0"/>
            </a:endParaRPr>
          </a:p>
          <a:p>
            <a:pPr algn="just"/>
            <a:r>
              <a:rPr lang="kk-KZ" sz="2000" dirty="0" smtClean="0">
                <a:latin typeface="Times New Roman" pitchFamily="18" charset="0"/>
                <a:cs typeface="Times New Roman" pitchFamily="18" charset="0"/>
              </a:rPr>
              <a:t>Андронов мәдениеті дәуірінде адамдар металдан еңбек құралдарын, қарулар және сәндік заттар жасауды жақсы білген. Олар түбі шығыңқы балталар, сағасында ойығы бар пышақтар, балға, шоттар, найзалар мен жебелердің өзгеше ұштары, білезіктер, айналар, моншақтар және әр түрлі ілмешектер, егінді оратын орақ, пішенді шабатын шалғы сияқты құралдарды өздері жасап күнделікті тұрмыста кеңінен қолданды.</a:t>
            </a:r>
            <a:endParaRPr lang="ru-RU" sz="2000" dirty="0" smtClean="0">
              <a:latin typeface="Times New Roman" pitchFamily="18" charset="0"/>
              <a:cs typeface="Times New Roman" pitchFamily="18" charset="0"/>
            </a:endParaRPr>
          </a:p>
          <a:p>
            <a:pPr algn="just"/>
            <a:r>
              <a:rPr lang="kk-KZ" sz="2000" dirty="0" smtClean="0">
                <a:latin typeface="Times New Roman" pitchFamily="18" charset="0"/>
                <a:cs typeface="Times New Roman" pitchFamily="18" charset="0"/>
              </a:rPr>
              <a:t>Андронов мәдениетінің алғашқы ескерткіштерін 1914 жылы А.Я. Тугаринов ашты. Содан бергі өткен уақыт ішінде Кеңес елінде, сонымен бірге Қазақстанда бұл мәдениетке қатысты орасан көп археологиялық материалдар жиналды. Андронов мәдениеті қола дәуірінің алғашқы кезеңін (б.з.б. XVIII-XVI ғасырлар) және орта кезеңін (б.з.б. XV-X ғасырлар) түгелдей қамтиды.</a:t>
            </a:r>
            <a:endParaRPr lang="ru-RU" sz="2000" dirty="0" smtClean="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214290"/>
            <a:ext cx="8758238" cy="6259662"/>
          </a:xfrm>
        </p:spPr>
        <p:txBody>
          <a:bodyPr>
            <a:normAutofit fontScale="85000" lnSpcReduction="10000"/>
          </a:bodyPr>
          <a:lstStyle/>
          <a:p>
            <a:pPr algn="just"/>
            <a:r>
              <a:rPr lang="kk-KZ" dirty="0" smtClean="0">
                <a:latin typeface="Times New Roman" pitchFamily="18" charset="0"/>
                <a:cs typeface="Times New Roman" pitchFamily="18" charset="0"/>
              </a:rPr>
              <a:t>Орталық Қазақстанда қола дәуірінің соңғы кезеңінде (б.з.б. X-VIII ғасырлар) Андронов мәдениетімен салыстырғанда анағұрлым жоғары </a:t>
            </a:r>
            <a:r>
              <a:rPr lang="kk-KZ" b="1" dirty="0" smtClean="0">
                <a:latin typeface="Times New Roman" pitchFamily="18" charset="0"/>
                <a:cs typeface="Times New Roman" pitchFamily="18" charset="0"/>
              </a:rPr>
              <a:t>Дәндібай-Беғазы</a:t>
            </a:r>
            <a:r>
              <a:rPr lang="kk-KZ" dirty="0" smtClean="0">
                <a:latin typeface="Times New Roman" pitchFamily="18" charset="0"/>
                <a:cs typeface="Times New Roman" pitchFamily="18" charset="0"/>
              </a:rPr>
              <a:t> мәдениеті болғанын білеміз. Ол Қарағанды қаласы маңындағы Дәндібай ауылында және Балқаштың солтүстік төңірегіндегі Беғазы қойнауында қола ескерткіштерінің алғашқы қазылған жеріне қарай аталған. </a:t>
            </a:r>
            <a:endParaRPr lang="kk-KZ"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Дәндібай-Беғазы </a:t>
            </a:r>
            <a:r>
              <a:rPr lang="kk-KZ" dirty="0" smtClean="0">
                <a:latin typeface="Times New Roman" pitchFamily="18" charset="0"/>
                <a:cs typeface="Times New Roman" pitchFamily="18" charset="0"/>
              </a:rPr>
              <a:t>мәдениеті Атасу өзенінен Ертіске дейінгі байтақ даладан табылған көптеген ескерткіштерімен сипатталынады. Олардың қатарына </a:t>
            </a:r>
            <a:r>
              <a:rPr lang="kk-KZ" b="1" dirty="0" smtClean="0">
                <a:latin typeface="Times New Roman" pitchFamily="18" charset="0"/>
                <a:cs typeface="Times New Roman" pitchFamily="18" charset="0"/>
              </a:rPr>
              <a:t>Ақсу-Аюлы-2, Ортау-2, Байбала-2, Бесоба, Бұғылы-3 кешендері</a:t>
            </a:r>
            <a:r>
              <a:rPr lang="kk-KZ" dirty="0" smtClean="0">
                <a:latin typeface="Times New Roman" pitchFamily="18" charset="0"/>
                <a:cs typeface="Times New Roman" pitchFamily="18" charset="0"/>
              </a:rPr>
              <a:t> жатады. Бұл ескерткіштерге тән нәрсе, бір жағынан Андроновтық дәстүрлердің сақталуы, екінші жағынан, мәдениеттің жаңа элементтерінің,тұрпаты ерекше бейіттік тамдардың, жатаған, домалақ ыдыстардың пайда болуы. Жерлеу ғұрпы да Андронов мәдениетіне тән емес. Әдеттегі бүктелген қаңқалармен қатар аяқтарын созып, шалқасынан жатқызылған қаңқалар да кездеседі. Мұндай жерлеу ғұрпы кейінгі ерте темір дәуірінде Қазақстан жерінде тұрған малшы тайпаларда кеңінен тараған.</a:t>
            </a:r>
            <a:endParaRPr lang="ru-RU" dirty="0" smtClean="0">
              <a:latin typeface="Times New Roman" pitchFamily="18" charset="0"/>
              <a:cs typeface="Times New Roman" pitchFamily="18" charset="0"/>
            </a:endParaRPr>
          </a:p>
          <a:p>
            <a:pPr algn="just"/>
            <a:r>
              <a:rPr lang="kk-KZ" b="1" dirty="0" smtClean="0">
                <a:latin typeface="Times New Roman" pitchFamily="18" charset="0"/>
                <a:cs typeface="Times New Roman" pitchFamily="18" charset="0"/>
              </a:rPr>
              <a:t>Беғазы мәдениеті </a:t>
            </a:r>
            <a:r>
              <a:rPr lang="kk-KZ" dirty="0" smtClean="0">
                <a:latin typeface="Times New Roman" pitchFamily="18" charset="0"/>
                <a:cs typeface="Times New Roman" pitchFamily="18" charset="0"/>
              </a:rPr>
              <a:t>дәуірінде жерленгендерден мүлік теңсіздігінің болғанын да байқаймыз. Басына обалар жасалып, оның айналасы ірі гранит тақталармен белдеуленген молалар да кездеседі. Бұл патриархаттық-рулық қоғамның көрнекті мүшелерінің қабырлары. Тағы малдарды, жануарларды қолға үйрету көшпелілер қоғамы дамуының заңды кезеңі.</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42844" y="214290"/>
            <a:ext cx="8572560" cy="6259662"/>
          </a:xfrm>
        </p:spPr>
        <p:txBody>
          <a:bodyPr>
            <a:noAutofit/>
          </a:bodyPr>
          <a:lstStyle/>
          <a:p>
            <a:pPr algn="just"/>
            <a:r>
              <a:rPr lang="kk-KZ" sz="2000" dirty="0" smtClean="0">
                <a:latin typeface="Times New Roman" pitchFamily="18" charset="0"/>
                <a:cs typeface="Times New Roman" pitchFamily="18" charset="0"/>
              </a:rPr>
              <a:t>Қазақстан жерінде мал шаруашылығымен қатар неолит дәуірінен бастап егіншілік дамыған. Мәселен, Усь-Нарым қонысында (Шығыс Қазақстан) табылған қыстырма орақтар егіншіліктің </a:t>
            </a:r>
            <a:r>
              <a:rPr lang="kk-KZ" sz="2000" dirty="0" smtClean="0">
                <a:latin typeface="Times New Roman" pitchFamily="18" charset="0"/>
                <a:cs typeface="Times New Roman" pitchFamily="18" charset="0"/>
              </a:rPr>
              <a:t>болғанын </a:t>
            </a:r>
            <a:r>
              <a:rPr lang="kk-KZ" sz="2000" dirty="0" smtClean="0">
                <a:latin typeface="Times New Roman" pitchFamily="18" charset="0"/>
                <a:cs typeface="Times New Roman" pitchFamily="18" charset="0"/>
              </a:rPr>
              <a:t>көрсетеді. Тастан астық үгетін құралдар: астық түйгіштер, тоқпашалар, келілер, келсаптар жасалған. Егін жинауда алғашқы кезде пышақ пайдаланылған болса, соңғы қола дәуірінде әр түрлі қола және мыс орақ, шалғы қолданылады. Алқаптарда негізінен бидай, қарабидай, тары </a:t>
            </a:r>
            <a:r>
              <a:rPr lang="kk-KZ" sz="2000" dirty="0" smtClean="0">
                <a:latin typeface="Times New Roman" pitchFamily="18" charset="0"/>
                <a:cs typeface="Times New Roman" pitchFamily="18" charset="0"/>
              </a:rPr>
              <a:t>егілген.</a:t>
            </a:r>
          </a:p>
          <a:p>
            <a:pPr algn="just"/>
            <a:endParaRPr lang="ru-RU"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7972452" cy="6188224"/>
          </a:xfrm>
        </p:spPr>
        <p:txBody>
          <a:bodyPr>
            <a:normAutofit/>
          </a:bodyPr>
          <a:lstStyle/>
          <a:p>
            <a:pPr algn="just"/>
            <a:r>
              <a:rPr lang="kk-KZ" sz="2000" b="1" dirty="0" smtClean="0">
                <a:latin typeface="Times New Roman" pitchFamily="18" charset="0"/>
                <a:cs typeface="Times New Roman" pitchFamily="18" charset="0"/>
              </a:rPr>
              <a:t>Қола </a:t>
            </a:r>
            <a:r>
              <a:rPr lang="kk-KZ" sz="2000" b="1" dirty="0" smtClean="0">
                <a:latin typeface="Times New Roman" pitchFamily="18" charset="0"/>
                <a:cs typeface="Times New Roman" pitchFamily="18" charset="0"/>
              </a:rPr>
              <a:t>дәуіріндегі тайпалардың діни нанымдары мен сенімдеріне келетін болсақ</a:t>
            </a:r>
            <a:r>
              <a:rPr lang="kk-KZ" sz="2000" dirty="0" smtClean="0">
                <a:latin typeface="Times New Roman" pitchFamily="18" charset="0"/>
                <a:cs typeface="Times New Roman" pitchFamily="18" charset="0"/>
              </a:rPr>
              <a:t>, ол тұстағы адамдардың тұрмысы мен әл-ауқаты түгелдей табиғатқа тәуелді болғандықтан, олар табиғат күшін киелі рух деп білген. Бұл күштер ең алдымен су, күн, от, жануарлар мен өсімдіктер дүниесі еді. Күн мен от жарық жылылықты береді, мұның бәрі қайырымды құдіретті рухтармен байланыстырылды. Адам мен жануарларға сусыз өмір жоқ, сондықтан суға да, сол сияқты, ай мен жұлдызға да табыну сияқты наным күшті болды.</a:t>
            </a:r>
            <a:endParaRPr lang="ru-RU" sz="2000" dirty="0" smtClean="0">
              <a:latin typeface="Times New Roman" pitchFamily="18" charset="0"/>
              <a:cs typeface="Times New Roman" pitchFamily="18" charset="0"/>
            </a:endParaRPr>
          </a:p>
          <a:p>
            <a:pPr algn="just"/>
            <a:r>
              <a:rPr lang="kk-KZ" sz="2000" b="1" dirty="0" smtClean="0">
                <a:latin typeface="Times New Roman" pitchFamily="18" charset="0"/>
                <a:cs typeface="Times New Roman" pitchFamily="18" charset="0"/>
              </a:rPr>
              <a:t>Қола дәуірінде Қазақстан жеріндегі тайпалардың өмірге керекті және үй тұрмысына қажетті заттарды істеп шығара бастағанын </a:t>
            </a:r>
            <a:r>
              <a:rPr lang="kk-KZ" sz="2000" dirty="0" smtClean="0">
                <a:latin typeface="Times New Roman" pitchFamily="18" charset="0"/>
                <a:cs typeface="Times New Roman" pitchFamily="18" charset="0"/>
              </a:rPr>
              <a:t>байқаймыз. Мал шаруашылығы адамдарды тек тамақтандырып қана қойған жоқ, сонымен қатар киім-кешекпен және аяқ киіммен де қамтамасыз етті. Сойған малдың жүнін түтіп, оны иіріп киім етіп қию үшін жаңадан ұршық және қарапайым тоқыма станогі пайда болды. Бұлар бірнеше қазбалардан табылды. Мұның өзі сол тұста қазақ даласындағы үлкен жетістік еді. Адамдар малдың терісін өңдеп, үстіне тон, басына тымақ, аяғына киім етіп киетін болды. Жүн киімдер қойдың биязы жүні мен ешкінің түбітінен тоқылды.</a:t>
            </a:r>
          </a:p>
          <a:p>
            <a:pPr algn="just"/>
            <a:endParaRPr lang="ru-RU" sz="20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142852"/>
            <a:ext cx="8258204" cy="6331100"/>
          </a:xfrm>
        </p:spPr>
        <p:txBody>
          <a:bodyPr>
            <a:noAutofit/>
          </a:bodyPr>
          <a:lstStyle/>
          <a:p>
            <a:pPr algn="just"/>
            <a:r>
              <a:rPr lang="kk-KZ" sz="2000" dirty="0" smtClean="0">
                <a:latin typeface="Times New Roman" pitchFamily="18" charset="0"/>
                <a:cs typeface="Times New Roman" pitchFamily="18" charset="0"/>
              </a:rPr>
              <a:t>Қола </a:t>
            </a:r>
            <a:r>
              <a:rPr lang="kk-KZ" sz="2000" dirty="0" smtClean="0">
                <a:latin typeface="Times New Roman" pitchFamily="18" charset="0"/>
                <a:cs typeface="Times New Roman" pitchFamily="18" charset="0"/>
              </a:rPr>
              <a:t>дәуірінің тайпалары ата-бабаларына сыйынған және о дүниеге сенген. Ауру адамдарды емдеу және оларды өлімнен сақтап қалу әрекеттері де болып отырған. Ол әрекеттер нәтиже бермеген жағдайда өлген адамды о дүниеге қажет деп санаушылық, о дүниеде тамақ керек деп, тамақ пен киіммен, құралдарымен қару-жарағымен, сәндік заттарымен барынша жақсылап көму – қола дәуіріндегілерге тән рәсім.</a:t>
            </a:r>
            <a:endParaRPr lang="ru-RU" sz="2000" dirty="0" smtClean="0">
              <a:latin typeface="Times New Roman" pitchFamily="18" charset="0"/>
              <a:cs typeface="Times New Roman" pitchFamily="18" charset="0"/>
            </a:endParaRPr>
          </a:p>
          <a:p>
            <a:pPr algn="just"/>
            <a:r>
              <a:rPr lang="kk-KZ" sz="2000" dirty="0" smtClean="0">
                <a:latin typeface="Times New Roman" pitchFamily="18" charset="0"/>
                <a:cs typeface="Times New Roman" pitchFamily="18" charset="0"/>
              </a:rPr>
              <a:t>Қола дәуірінде күнге, отқа, суға, айға, жұлдыздарға және қорғаушы рухтарға арнап құрбан шалу ғадеті де болған. Кейін келе адамның ой-өрісінің өсуі нәтижесінде, оның өзі туралы және табиғат жөнінде ұғымы күрделілене түсті, сөйтіп, діни дүниетаным келіп шықты. </a:t>
            </a:r>
            <a:r>
              <a:rPr lang="kk-KZ" sz="2000" b="1" dirty="0" smtClean="0">
                <a:latin typeface="Times New Roman" pitchFamily="18" charset="0"/>
                <a:cs typeface="Times New Roman" pitchFamily="18" charset="0"/>
              </a:rPr>
              <a:t>Қорытып айтқанда, қола дәуірінің соңғы кезінде өндірістік жабдықтарға және өндіріс өніміне ортақ меншіктің пайда болуына байланысты қоғамда қауымдық құрылыс ыдырап, отбасылық меншік пайда болды.</a:t>
            </a:r>
            <a:endParaRPr lang="ru-RU" sz="2000" b="1" dirty="0" smtClean="0">
              <a:latin typeface="Times New Roman" pitchFamily="18" charset="0"/>
              <a:cs typeface="Times New Roman" pitchFamily="18" charset="0"/>
            </a:endParaRPr>
          </a:p>
          <a:p>
            <a:pPr algn="just">
              <a:buFont typeface="Wingdings" pitchFamily="2" charset="2"/>
              <a:buChar char="Ø"/>
            </a:pPr>
            <a:endParaRPr lang="ru-RU" sz="20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42844" y="214290"/>
            <a:ext cx="8643998" cy="6259662"/>
          </a:xfrm>
        </p:spPr>
        <p:txBody>
          <a:bodyPr>
            <a:normAutofit fontScale="92500" lnSpcReduction="10000"/>
          </a:bodyPr>
          <a:lstStyle/>
          <a:p>
            <a:pPr algn="just"/>
            <a:r>
              <a:rPr lang="kk-KZ" sz="2000" dirty="0" smtClean="0">
                <a:latin typeface="Times New Roman" pitchFamily="18" charset="0"/>
                <a:cs typeface="Times New Roman" pitchFamily="18" charset="0"/>
              </a:rPr>
              <a:t>Қазақ халқының негізін құраған халық </a:t>
            </a:r>
            <a:r>
              <a:rPr lang="kk-KZ" sz="2000" dirty="0" smtClean="0">
                <a:latin typeface="Times New Roman" pitchFamily="18" charset="0"/>
                <a:cs typeface="Times New Roman" pitchFamily="18" charset="0"/>
              </a:rPr>
              <a:t>болып қалыптасуына</a:t>
            </a:r>
            <a:r>
              <a:rPr lang="kk-KZ" sz="2000" dirty="0" smtClean="0">
                <a:latin typeface="Times New Roman" pitchFamily="18" charset="0"/>
                <a:cs typeface="Times New Roman" pitchFamily="18" charset="0"/>
              </a:rPr>
              <a:t>, мәдени-рухани жаңғыруына жол салған тайпа, ұлыстардың арасында сақтар мен ғұндардың орны бөлек. Сақтар туралы айтқанда оның қазақ атауының шығуына да әсерін тигізгені көптеген еңбектерде көңілге қонымды келтіріледі. Мәселен тарихшы </a:t>
            </a:r>
            <a:r>
              <a:rPr lang="kk-KZ" sz="2000" b="1" dirty="0" smtClean="0">
                <a:latin typeface="Times New Roman" pitchFamily="18" charset="0"/>
                <a:cs typeface="Times New Roman" pitchFamily="18" charset="0"/>
              </a:rPr>
              <a:t>Мұсатай Ақынжанов «Қазақтың тегі туралы» деген еңбегінде «Қазақтар – түрік, моңғол тектес халықтардың екі бұтағынан (ғүн мен сақ тарауынан) құралған ежелгі халық» дей отыра, қазақ деген сөз «қас» (нағыз), «сақ» (сақ тайпасы) деген сөздердің қосылуынан шыққан деген болжам айтады. </a:t>
            </a:r>
            <a:r>
              <a:rPr lang="kk-KZ" sz="2000" dirty="0" smtClean="0">
                <a:latin typeface="Times New Roman" pitchFamily="18" charset="0"/>
                <a:cs typeface="Times New Roman" pitchFamily="18" charset="0"/>
              </a:rPr>
              <a:t>Сақтардың ұзақ жылдар дамып қалыптасқан биік мәдениеті болған. Жазуы қазіргі ғылым тілінде айтылып жүрген руй жазуы немесе түркі жазуы деп есептеледі</a:t>
            </a:r>
            <a:r>
              <a:rPr lang="kk-KZ" sz="2000" dirty="0" smtClean="0">
                <a:latin typeface="Times New Roman" pitchFamily="18" charset="0"/>
                <a:cs typeface="Times New Roman" pitchFamily="18" charset="0"/>
              </a:rPr>
              <a:t>.</a:t>
            </a:r>
          </a:p>
          <a:p>
            <a:pPr algn="just"/>
            <a:r>
              <a:rPr lang="kk-KZ" sz="2000" dirty="0" smtClean="0">
                <a:latin typeface="Times New Roman" pitchFamily="18" charset="0"/>
                <a:cs typeface="Times New Roman" pitchFamily="18" charset="0"/>
              </a:rPr>
              <a:t>Осы жазумен жазылып қалған көптеген деректер қазба жұмыстарының барысында мол табылған. Сақтардың жалпы адамзаттық мәдениеттің асыл нұсқасы деп бағаланып жүрген даналық өрнектерінен (скифский зверинный стиль) бүгінгіге жеткен мұра көп. Олар Алтайдағы Пазырық қорғанынан, Алматы түбіндегі Есік қорғанынан табылған. 1969-1970 жылдарда Алматы қаласынатаяу жердегі Есік өзенінің сол жақ бетіндегі Есік обасын қазған археологтар ертедегі Жетісу өңірін жайлаған сақтардың экономикалық өмірі, өнерімен мәдениетінен деректі мағлұмат беретін мол мұраға кездесті. Жалпы жұртқа «алтын адам» деген атпен белгілі болған бұл мұра басын батысқа беріп шалқасынан жатқызылып жерленген 17-18 жастағы сақ жауынгерінің бойынан табылды. </a:t>
            </a:r>
            <a:endParaRPr lang="ru-RU" sz="20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85720" y="214290"/>
            <a:ext cx="8472518" cy="6259662"/>
          </a:xfrm>
        </p:spPr>
        <p:txBody>
          <a:bodyPr>
            <a:normAutofit/>
          </a:bodyPr>
          <a:lstStyle/>
          <a:p>
            <a:pPr algn="just"/>
            <a:r>
              <a:rPr lang="kk-KZ" dirty="0" smtClean="0">
                <a:latin typeface="Times New Roman" pitchFamily="18" charset="0"/>
                <a:cs typeface="Times New Roman" pitchFamily="18" charset="0"/>
              </a:rPr>
              <a:t>Сақтардың діні тәңірлік дін. Олар Көк </a:t>
            </a:r>
            <a:r>
              <a:rPr lang="kk-KZ" dirty="0" smtClean="0">
                <a:latin typeface="Times New Roman" pitchFamily="18" charset="0"/>
                <a:cs typeface="Times New Roman" pitchFamily="18" charset="0"/>
              </a:rPr>
              <a:t>тәңіріне табынып</a:t>
            </a:r>
            <a:r>
              <a:rPr lang="kk-KZ" dirty="0" smtClean="0">
                <a:latin typeface="Times New Roman" pitchFamily="18" charset="0"/>
                <a:cs typeface="Times New Roman" pitchFamily="18" charset="0"/>
              </a:rPr>
              <a:t>, табиғатпен тіл табысуды тіршілік мұраты деп білген. Сақтардың қалыптасқан наным сенімі биік мәдениеті болған. Бүкіл Евразияның байтақ даласын күн шуақты – алтынды «аң тәсілді» өнерімен көмкерген ата-бабаларымыз кейінгі ұрпағы мақтанарлықтай өлмес мұралар қалдырды. Соның бірі әлемдегі өнер сүйер қауымды елең еткізген, біртума ескерткіш Есік қорғанынан табылған «Алтын адам» кейіпі жерленген мәйіттің басынан аяғына дейін  алтынмен апталған киім киісіне қарағанда, оның анау-мынау адам емес,  патша сарайы қызметшісі немесе бір тайпа елдің көсемі екеніне шүбә келтірмейсіз. Алтын адам киімі – сирек кездесетін ғажайып өнер туындысы. Бұл тек құнды археологиялық олжа ғана емес, ата-бабамыздың жоғары мәдениеті, тарихы, біздің тарихымыз, мәдениетіміздің алтын тұғыры.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85720" y="285728"/>
            <a:ext cx="8429684" cy="6188224"/>
          </a:xfrm>
        </p:spPr>
        <p:txBody>
          <a:bodyPr>
            <a:normAutofit lnSpcReduction="10000"/>
          </a:bodyPr>
          <a:lstStyle/>
          <a:p>
            <a:pPr algn="just"/>
            <a:r>
              <a:rPr lang="kk-KZ" dirty="0" smtClean="0">
                <a:latin typeface="Times New Roman" pitchFamily="18" charset="0"/>
                <a:cs typeface="Times New Roman" pitchFamily="18" charset="0"/>
              </a:rPr>
              <a:t>Әр халықтың ғасырлар бойы жинақтап қалыптастырған мәдениеті мен өнері сол елдің өзіндік паспорты (құжаты) сияқты. Соған қарап-ақ ол халықтың қаншалықты дамыған өркениетті ел екенін, тарихын топшылап, көңіл сарайында таразылап білуге болады.  Жалпы адамзат тарихына көз жіберсек, «көшпенділер» деген атпен әйгіленген сақ-скиф тайпа бірлестіктеріне кіретін халықтар өмірі мен </a:t>
            </a:r>
            <a:r>
              <a:rPr lang="kk-KZ" dirty="0" smtClean="0">
                <a:latin typeface="Times New Roman" pitchFamily="18" charset="0"/>
                <a:cs typeface="Times New Roman" pitchFamily="18" charset="0"/>
              </a:rPr>
              <a:t>мәдениеті Тақырыбымыздың </a:t>
            </a:r>
            <a:r>
              <a:rPr lang="kk-KZ" dirty="0" smtClean="0">
                <a:latin typeface="Times New Roman" pitchFamily="18" charset="0"/>
                <a:cs typeface="Times New Roman" pitchFamily="18" charset="0"/>
              </a:rPr>
              <a:t>басында атап </a:t>
            </a:r>
            <a:r>
              <a:rPr lang="kk-KZ" dirty="0" smtClean="0">
                <a:latin typeface="Times New Roman" pitchFamily="18" charset="0"/>
                <a:cs typeface="Times New Roman" pitchFamily="18" charset="0"/>
              </a:rPr>
              <a:t>өткеніміздей</a:t>
            </a:r>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көшпенді бабаларымыз кезінде бір шеті Қытай, екінші шеті Солтүстік мұзды мұхит бір жағы батыс Европаны басып өтіп, Мысырға дейін  көшіп-қонып, әр дәуірде билік құрып, үстемдік еткен. Олардың сол кезеңдерде түрлі елдің мәдениетіне, өнеріне тигізген әсері ұшан-теңіз. Бүкіл әлем халықтарының өнерінде, әсіресе сәулет саласында тайға таңба басқандай көшпенділер ықпалының табы, стилі сезіледі. Көшпенділердің сол мәдени ықпалын </a:t>
            </a:r>
            <a:r>
              <a:rPr lang="kk-KZ" dirty="0" smtClean="0">
                <a:latin typeface="Times New Roman" pitchFamily="18" charset="0"/>
                <a:cs typeface="Times New Roman" pitchFamily="18" charset="0"/>
              </a:rPr>
              <a:t>қаншама бик болғандығын көре аламыз.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2643182"/>
            <a:ext cx="7467600" cy="1143000"/>
          </a:xfrm>
        </p:spPr>
        <p:txBody>
          <a:bodyPr>
            <a:normAutofit/>
          </a:bodyPr>
          <a:lstStyle/>
          <a:p>
            <a:r>
              <a:rPr lang="kk-KZ" sz="4400" dirty="0" smtClean="0">
                <a:solidFill>
                  <a:srgbClr val="FF0000"/>
                </a:solidFill>
              </a:rPr>
              <a:t>Назарларыңызға рахмет!</a:t>
            </a:r>
            <a:endParaRPr lang="ru-RU" sz="4400"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3649</TotalTime>
  <Words>1755</Words>
  <Application>Microsoft Office PowerPoint</Application>
  <PresentationFormat>Экран (4:3)</PresentationFormat>
  <Paragraphs>30</Paragraphs>
  <Slides>14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Эркер</vt:lpstr>
      <vt:lpstr>II- тарау арғытүріктердің мәдениеті  6-дәріс қазақстан көшпенділерінінң мәдениеті</vt:lpstr>
      <vt:lpstr>1.Ежелгі Қазақстан аумағындағы архаикалық мәдениет; </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Назарларыңызға рахмет!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Ұлы жібек жолы және ортағасырлық  мәдениет</dc:title>
  <dc:creator>admin</dc:creator>
  <cp:lastModifiedBy>Lenovo</cp:lastModifiedBy>
  <cp:revision>441</cp:revision>
  <dcterms:created xsi:type="dcterms:W3CDTF">2020-03-25T09:58:46Z</dcterms:created>
  <dcterms:modified xsi:type="dcterms:W3CDTF">2024-10-10T06:52:10Z</dcterms:modified>
</cp:coreProperties>
</file>